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61" r:id="rId9"/>
    <p:sldId id="267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A411-35AF-460C-99E7-D1F159C26AB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BEB-ACF5-48D0-B9D3-7466D68E8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A411-35AF-460C-99E7-D1F159C26AB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BEB-ACF5-48D0-B9D3-7466D68E8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A411-35AF-460C-99E7-D1F159C26AB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BEB-ACF5-48D0-B9D3-7466D68E8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A411-35AF-460C-99E7-D1F159C26AB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BEB-ACF5-48D0-B9D3-7466D68E8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A411-35AF-460C-99E7-D1F159C26AB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BEB-ACF5-48D0-B9D3-7466D68E8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A411-35AF-460C-99E7-D1F159C26AB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BEB-ACF5-48D0-B9D3-7466D68E8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A411-35AF-460C-99E7-D1F159C26AB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BEB-ACF5-48D0-B9D3-7466D68E8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A411-35AF-460C-99E7-D1F159C26AB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BEB-ACF5-48D0-B9D3-7466D68E8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A411-35AF-460C-99E7-D1F159C26AB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BEB-ACF5-48D0-B9D3-7466D68E8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A411-35AF-460C-99E7-D1F159C26AB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BEB-ACF5-48D0-B9D3-7466D68E8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A411-35AF-460C-99E7-D1F159C26AB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BEB-ACF5-48D0-B9D3-7466D68E8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FA411-35AF-460C-99E7-D1F159C26AB5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A1BEB-ACF5-48D0-B9D3-7466D68E8E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996952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B" pitchFamily="34" charset="0"/>
              </a:rPr>
              <a:t>Специальные насосы из композитов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ST type B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9144000" cy="62562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GOST type B" pitchFamily="34" charset="0"/>
              </a:rPr>
              <a:t>ООО Специальное конструкторское бюро «Мысль» </a:t>
            </a:r>
            <a:endParaRPr lang="ru-RU" b="1" dirty="0">
              <a:solidFill>
                <a:srgbClr val="FFFF00"/>
              </a:solidFill>
              <a:latin typeface="GOST type B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0"/>
            <a:ext cx="0" cy="5661248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55576" y="1700808"/>
            <a:ext cx="0" cy="396044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5661248"/>
            <a:ext cx="91440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0"/>
            <a:ext cx="2093273" cy="1124744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64704"/>
            <a:ext cx="9144000" cy="1440160"/>
          </a:xfrm>
          <a:prstGeom prst="rect">
            <a:avLst/>
          </a:prstGeom>
          <a:solidFill>
            <a:schemeClr val="tx2">
              <a:lumMod val="20000"/>
              <a:lumOff val="80000"/>
              <a:alpha val="4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268760"/>
            <a:ext cx="532859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r">
              <a:spcBef>
                <a:spcPct val="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B" pitchFamily="34" charset="0"/>
                <a:ea typeface="+mj-ea"/>
                <a:cs typeface="+mj-cs"/>
              </a:rPr>
              <a:t>Трубная обвязка из химстойкого композита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Содержимое 3" descr="СУБ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8640"/>
            <a:ext cx="3282588" cy="265406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0" y="3501008"/>
            <a:ext cx="9144000" cy="1440160"/>
          </a:xfrm>
          <a:prstGeom prst="rect">
            <a:avLst/>
          </a:prstGeom>
          <a:solidFill>
            <a:schemeClr val="tx2">
              <a:lumMod val="20000"/>
              <a:lumOff val="80000"/>
              <a:alpha val="4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51520" y="3933056"/>
            <a:ext cx="5256584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r">
              <a:spcBef>
                <a:spcPct val="0"/>
              </a:spcBef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B" pitchFamily="34" charset="0"/>
                <a:ea typeface="+mj-ea"/>
                <a:cs typeface="+mj-cs"/>
              </a:rPr>
              <a:t>Стеклопластиковые трубы, футерованные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B" pitchFamily="34" charset="0"/>
                <a:ea typeface="+mj-ea"/>
                <a:cs typeface="+mj-cs"/>
              </a:rPr>
              <a:t>абразивостойким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B" pitchFamily="34" charset="0"/>
                <a:ea typeface="+mj-ea"/>
                <a:cs typeface="+mj-cs"/>
              </a:rPr>
              <a:t> композитом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Содержимое 3" descr="СУБ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996952"/>
            <a:ext cx="3282588" cy="229432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5445224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OST type B" pitchFamily="34" charset="0"/>
                <a:ea typeface="+mn-ea"/>
                <a:cs typeface="+mn-cs"/>
              </a:rPr>
              <a:t>ООО Специальное конструкторское бюро «Мысль»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GOST type B" pitchFamily="34" charset="0"/>
              </a:rPr>
              <a:t>620076, РФ, Екатеринбург, пл.Жуковского, 1 литер «В», </a:t>
            </a:r>
            <a:endParaRPr lang="en-US" sz="3200" b="1" dirty="0" smtClean="0">
              <a:solidFill>
                <a:srgbClr val="FFFF00"/>
              </a:solidFill>
              <a:latin typeface="GOST type B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rgbClr val="FFFF00"/>
                </a:solidFill>
                <a:latin typeface="GOST type B" pitchFamily="34" charset="0"/>
              </a:rPr>
              <a:t>т. (343) 295-98-29, </a:t>
            </a:r>
            <a:r>
              <a:rPr lang="en-US" sz="3200" b="1" dirty="0" smtClean="0">
                <a:solidFill>
                  <a:srgbClr val="FFFF00"/>
                </a:solidFill>
                <a:latin typeface="GOST type B" pitchFamily="34" charset="0"/>
              </a:rPr>
              <a:t>sdo_mysl@mail.ru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OST type B" pitchFamily="34" charset="0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OST type B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GOST type B" pitchFamily="34" charset="0"/>
              </a:rPr>
              <a:t>www.sdo-mysl.ru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OST type B" pitchFamily="34" charset="0"/>
              <a:ea typeface="+mn-ea"/>
              <a:cs typeface="+mn-cs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5445224"/>
            <a:ext cx="91440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8640"/>
            <a:ext cx="6876256" cy="6480720"/>
          </a:xfrm>
          <a:prstGeom prst="rect">
            <a:avLst/>
          </a:prstGeom>
          <a:solidFill>
            <a:schemeClr val="tx2">
              <a:lumMod val="20000"/>
              <a:lumOff val="80000"/>
              <a:alpha val="4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4402832" cy="626469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GOST type B" pitchFamily="34" charset="0"/>
              </a:rPr>
              <a:t>ООО СКБ «Мысль» предлагает изготовление из специальных композиционных материалов элементы насосных установок для работы с агрессивными рабочими средами.</a:t>
            </a:r>
            <a:br>
              <a:rPr lang="ru-RU" sz="2400" dirty="0" smtClean="0">
                <a:latin typeface="GOST type B" pitchFamily="34" charset="0"/>
              </a:rPr>
            </a:br>
            <a:r>
              <a:rPr lang="ru-RU" sz="2400" dirty="0" smtClean="0">
                <a:latin typeface="GOST type B" pitchFamily="34" charset="0"/>
              </a:rPr>
              <a:t>Мы изготавливаем </a:t>
            </a:r>
            <a:r>
              <a:rPr lang="ru-RU" sz="2400" b="1" dirty="0" smtClean="0">
                <a:latin typeface="GOST type B" pitchFamily="34" charset="0"/>
              </a:rPr>
              <a:t>корпуса, входные патрубки, рабочие колеса, элементы трубопроводной арматуры </a:t>
            </a:r>
            <a:r>
              <a:rPr lang="ru-RU" sz="2400" dirty="0" smtClean="0">
                <a:latin typeface="GOST type B" pitchFamily="34" charset="0"/>
              </a:rPr>
              <a:t>для работы с химически-активными, абразивными, горячими и прочими жидкостями в т.ч. пульпами и сильно загрязненными средами.</a:t>
            </a:r>
            <a:endParaRPr lang="ru-RU" sz="2400" dirty="0">
              <a:latin typeface="GOST type B" pitchFamily="34" charset="0"/>
            </a:endParaRPr>
          </a:p>
        </p:txBody>
      </p:sp>
      <p:pic>
        <p:nvPicPr>
          <p:cNvPr id="4" name="Содержимое 3" descr="IMG_7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188640"/>
            <a:ext cx="2967232" cy="6434581"/>
          </a:xfrm>
          <a:ln w="5715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16832"/>
            <a:ext cx="9144000" cy="4680520"/>
          </a:xfrm>
          <a:prstGeom prst="rect">
            <a:avLst/>
          </a:prstGeom>
          <a:solidFill>
            <a:schemeClr val="tx2">
              <a:lumMod val="20000"/>
              <a:lumOff val="80000"/>
              <a:alpha val="4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B" pitchFamily="34" charset="0"/>
              </a:rPr>
              <a:t>Преимущества рабочих колес  насосов и вентиляторов из композиционных материалов перед аналогами из стали, чугуна и специальных сплавов: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5112568" cy="47525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GOST type B" pitchFamily="34" charset="0"/>
              </a:rPr>
              <a:t>Применение композиционных материалов (стеклопластики, углепластики, керамические, </a:t>
            </a:r>
            <a:r>
              <a:rPr lang="ru-RU" dirty="0" err="1" smtClean="0">
                <a:latin typeface="GOST type B" pitchFamily="34" charset="0"/>
              </a:rPr>
              <a:t>полиматричные</a:t>
            </a:r>
            <a:r>
              <a:rPr lang="ru-RU" dirty="0" smtClean="0">
                <a:latin typeface="GOST type B" pitchFamily="34" charset="0"/>
              </a:rPr>
              <a:t> и т.п.) для изготовления рабочих колес насосов и вентиляторов позволяет снизить:</a:t>
            </a:r>
          </a:p>
          <a:p>
            <a:r>
              <a:rPr lang="ru-RU" dirty="0" smtClean="0">
                <a:latin typeface="GOST type B" pitchFamily="34" charset="0"/>
              </a:rPr>
              <a:t>массу колеса в 3-4 раза;</a:t>
            </a:r>
          </a:p>
          <a:p>
            <a:r>
              <a:rPr lang="ru-RU" dirty="0" smtClean="0">
                <a:latin typeface="GOST type B" pitchFamily="34" charset="0"/>
              </a:rPr>
              <a:t>трудоемкость изготовления в 1,5-3 раза;</a:t>
            </a:r>
          </a:p>
          <a:p>
            <a:r>
              <a:rPr lang="ru-RU" dirty="0" smtClean="0">
                <a:latin typeface="GOST type B" pitchFamily="34" charset="0"/>
              </a:rPr>
              <a:t>энергоемкость производства в 8-10 раз;</a:t>
            </a:r>
          </a:p>
          <a:p>
            <a:r>
              <a:rPr lang="ru-RU" dirty="0" smtClean="0">
                <a:latin typeface="GOST type B" pitchFamily="34" charset="0"/>
              </a:rPr>
              <a:t>металлоемкость всей конструкции в 1,6-3 раза;</a:t>
            </a:r>
          </a:p>
          <a:p>
            <a:endParaRPr lang="ru-RU" dirty="0">
              <a:latin typeface="GOST type B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1340768"/>
            <a:ext cx="9144000" cy="720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Содержимое 3" descr="СУБ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2361" y="2852936"/>
            <a:ext cx="3936437" cy="295232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72816"/>
            <a:ext cx="9144000" cy="4824536"/>
          </a:xfrm>
          <a:prstGeom prst="rect">
            <a:avLst/>
          </a:prstGeom>
          <a:solidFill>
            <a:schemeClr val="tx2">
              <a:lumMod val="20000"/>
              <a:lumOff val="80000"/>
              <a:alpha val="4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4464496" cy="45365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GOST type B" pitchFamily="34" charset="0"/>
              </a:rPr>
              <a:t>Композиты позволяют в 1,5-3 раза увеличить ресурс техники, сократить до минимума потери от коррозии, абразивного износа, биологического и радиационного воздействия.</a:t>
            </a:r>
          </a:p>
          <a:p>
            <a:pPr>
              <a:buNone/>
            </a:pPr>
            <a:r>
              <a:rPr lang="ru-RU" dirty="0" smtClean="0">
                <a:latin typeface="GOST type B" pitchFamily="34" charset="0"/>
              </a:rPr>
              <a:t>Отличительной особенностью изделий из композитов  является их ремонтопригодность на любой стадии разрушения, а также возможность создавать изделия с заранее прогнозируемыми свойствами и эксплуатационными характеристиками.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332656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ST type B" pitchFamily="34" charset="0"/>
                <a:ea typeface="+mj-ea"/>
                <a:cs typeface="+mj-cs"/>
              </a:rPr>
              <a:t>Преимущества рабочих колес  насосов и вентиляторов из композиционных материалов перед аналогами из стали, чугуна и специальных сплавов: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0" y="1340768"/>
            <a:ext cx="9144000" cy="720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Содержимое 3" descr="СУБ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0933" y="2854614"/>
            <a:ext cx="4227865" cy="316667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700808"/>
            <a:ext cx="9144000" cy="4896544"/>
          </a:xfrm>
          <a:prstGeom prst="rect">
            <a:avLst/>
          </a:prstGeom>
          <a:solidFill>
            <a:schemeClr val="tx2">
              <a:lumMod val="20000"/>
              <a:lumOff val="80000"/>
              <a:alpha val="4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Содержимое 3" descr="СУБ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37991" y="2852936"/>
            <a:ext cx="4306009" cy="2519015"/>
          </a:xfrm>
          <a:ln w="28575">
            <a:solidFill>
              <a:srgbClr val="0070C0"/>
            </a:solidFill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2229597"/>
            <a:ext cx="424847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ST type B" pitchFamily="34" charset="0"/>
              </a:rPr>
              <a:t> небольшой вес, что значительно облегчает монтажные и ремонтно-профилактические работы, кроме того – во многих случаях можно отказаться  от динамической балансировки ротора турбомашины;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ST type B" pitchFamily="34" charset="0"/>
              </a:rPr>
              <a:t> ремонтопригодность колес позволяет на любой стадии  износа  или поломки   восстановить базовые рабочие характеристики;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ST type B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B" pitchFamily="34" charset="0"/>
              </a:rPr>
              <a:t>Эксплуатационные преимущества изделий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B" pitchFamily="34" charset="0"/>
              </a:rPr>
              <a:t>из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B" pitchFamily="34" charset="0"/>
              </a:rPr>
              <a:t>композиционных материалов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00808"/>
            <a:ext cx="9144000" cy="4752528"/>
          </a:xfrm>
          <a:prstGeom prst="rect">
            <a:avLst/>
          </a:prstGeom>
          <a:solidFill>
            <a:schemeClr val="tx2">
              <a:lumMod val="20000"/>
              <a:lumOff val="80000"/>
              <a:alpha val="4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Содержимое 3" descr="СУБ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420888"/>
            <a:ext cx="4320479" cy="324036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2026219"/>
            <a:ext cx="453650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ST type B" pitchFamily="34" charset="0"/>
              </a:rPr>
              <a:t>создание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ST type B" pitchFamily="34" charset="0"/>
              </a:rPr>
              <a:t>антиадгезионной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ST type B" pitchFamily="34" charset="0"/>
              </a:rPr>
              <a:t> рабочей поверхности, исключающей налипание грязи  на колесах и, как следствие,  исключение дисбаланса, вибрации и разрушения рабочих колес;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ST type B" pitchFamily="34" charset="0"/>
              </a:rPr>
              <a:t> при разрушении рабочих колес – осколки не повреждают корпус машины, а отлетевшая лопатка – не обладает таким травмирующим эффектом как металлическая;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ST type B" pitchFamily="34" charset="0"/>
              </a:rPr>
              <a:t> рабочие колеса вентиляторов не подвержены коррозии при работе в агрессивных средах;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ST type B" pitchFamily="34" charset="0"/>
                <a:ea typeface="+mj-ea"/>
                <a:cs typeface="+mj-cs"/>
              </a:rPr>
              <a:t>Эксплуатационные преимущества изделий из композиционных материалов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44824"/>
            <a:ext cx="9144000" cy="4752528"/>
          </a:xfrm>
          <a:prstGeom prst="rect">
            <a:avLst/>
          </a:prstGeom>
          <a:solidFill>
            <a:schemeClr val="tx2">
              <a:lumMod val="20000"/>
              <a:lumOff val="80000"/>
              <a:alpha val="4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B" pitchFamily="34" charset="0"/>
              </a:rPr>
              <a:t>Эксплуатационные преимущества изделий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B" pitchFamily="34" charset="0"/>
              </a:rPr>
              <a:t>из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B" pitchFamily="34" charset="0"/>
              </a:rPr>
              <a:t>композиционных материалов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5"/>
            <a:ext cx="4474840" cy="4536505"/>
          </a:xfrm>
        </p:spPr>
        <p:txBody>
          <a:bodyPr>
            <a:normAutofit fontScale="77500" lnSpcReduction="20000"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ru-RU" sz="2200" dirty="0">
                <a:latin typeface="GOST type B" pitchFamily="34" charset="0"/>
              </a:rPr>
              <a:t> рабочие колеса насосов выполняются из композитов, стойких к любой из заявленных рабочих сред;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ru-RU" sz="2200" dirty="0">
                <a:latin typeface="GOST type B" pitchFamily="34" charset="0"/>
              </a:rPr>
              <a:t> изделия из композиционных материалов обладают  демпфирующими свойствами и гасят резонансные колебания, возникающие  при работе с текущими средами, вследствие чего повышается  надежность работы турбин в переходных режимах и снижается  уровень шума (важно для </a:t>
            </a:r>
            <a:r>
              <a:rPr lang="ru-RU" sz="2200" dirty="0" smtClean="0">
                <a:latin typeface="GOST type B" pitchFamily="34" charset="0"/>
              </a:rPr>
              <a:t>скоростных </a:t>
            </a:r>
            <a:r>
              <a:rPr lang="ru-RU" sz="2200" dirty="0">
                <a:latin typeface="GOST type B" pitchFamily="34" charset="0"/>
              </a:rPr>
              <a:t>турбомашин);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ru-RU" sz="2200" dirty="0">
                <a:latin typeface="GOST type B" pitchFamily="34" charset="0"/>
              </a:rPr>
              <a:t> поверхность рабочих колес идеальна с точки зрения качества и шероховатости, что снижает уровень гидравлических  и  объемных потерь при работе  и повышает кпд турбомашины;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ru-RU" sz="2200" dirty="0">
                <a:latin typeface="GOST type B" pitchFamily="34" charset="0"/>
              </a:rPr>
              <a:t> ремонт и обслуживание рабочих колес  из композиционных  материалов можно проводить «по месту»  или в условиях любого ремонтного участка, без привлечения   дорогостоящего  сложного оборудования.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1340768"/>
            <a:ext cx="9144000" cy="720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СУБ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852936"/>
            <a:ext cx="3509951" cy="2519015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44824"/>
            <a:ext cx="9144000" cy="4032448"/>
          </a:xfrm>
          <a:prstGeom prst="rect">
            <a:avLst/>
          </a:prstGeom>
          <a:solidFill>
            <a:schemeClr val="tx2">
              <a:lumMod val="20000"/>
              <a:lumOff val="80000"/>
              <a:alpha val="4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B" pitchFamily="34" charset="0"/>
              </a:rPr>
              <a:t>Экономические показатели</a:t>
            </a:r>
            <a:endParaRPr lang="ru-RU" sz="2200" dirty="0">
              <a:latin typeface="GOST type B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5122912" cy="3921299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800" dirty="0" smtClean="0">
                <a:latin typeface="GOST type B" pitchFamily="34" charset="0"/>
              </a:rPr>
              <a:t>По результатам  замеров производительности насосов и их потребляемой активной мощности с применением приборов, задействованных в автоматизированной системе диспетчерского контроля и регулирования электроэнергии ОАО «СУБР», получены следующие результаты:</a:t>
            </a:r>
          </a:p>
          <a:p>
            <a:pPr lvl="0"/>
            <a:r>
              <a:rPr lang="ru-RU" sz="3800" dirty="0" smtClean="0">
                <a:latin typeface="GOST type B" pitchFamily="34" charset="0"/>
              </a:rPr>
              <a:t>удельный расход потребляемой электроэнергии насоса главного водоотлива шахты, оборудованного стальными  колесами, составил 1,91, а насоса с рабочими колесами из композита – 1,48;</a:t>
            </a:r>
          </a:p>
          <a:p>
            <a:pPr lvl="0"/>
            <a:r>
              <a:rPr lang="ru-RU" sz="3800" dirty="0" smtClean="0">
                <a:latin typeface="GOST type B" pitchFamily="34" charset="0"/>
              </a:rPr>
              <a:t>количество потребляемой электроэнергии базового насоса составило 562066 </a:t>
            </a:r>
            <a:r>
              <a:rPr lang="ru-RU" sz="3800" dirty="0" err="1" smtClean="0">
                <a:latin typeface="GOST type B" pitchFamily="34" charset="0"/>
              </a:rPr>
              <a:t>квт.ч</a:t>
            </a:r>
            <a:r>
              <a:rPr lang="ru-RU" sz="3800" dirty="0" smtClean="0">
                <a:latin typeface="GOST type B" pitchFamily="34" charset="0"/>
              </a:rPr>
              <a:t> в месяц, а насоса  с композитными колесами  - 520812 </a:t>
            </a:r>
            <a:r>
              <a:rPr lang="ru-RU" sz="3800" dirty="0" err="1" smtClean="0">
                <a:latin typeface="GOST type B" pitchFamily="34" charset="0"/>
              </a:rPr>
              <a:t>квт.ч</a:t>
            </a:r>
            <a:r>
              <a:rPr lang="ru-RU" sz="3800" dirty="0" smtClean="0">
                <a:latin typeface="GOST type B" pitchFamily="34" charset="0"/>
              </a:rPr>
              <a:t> (на 41254 </a:t>
            </a:r>
            <a:r>
              <a:rPr lang="ru-RU" sz="3800" dirty="0" err="1" smtClean="0">
                <a:latin typeface="GOST type B" pitchFamily="34" charset="0"/>
              </a:rPr>
              <a:t>квт.ч</a:t>
            </a:r>
            <a:r>
              <a:rPr lang="ru-RU" sz="3800" dirty="0" smtClean="0">
                <a:latin typeface="GOST type B" pitchFamily="34" charset="0"/>
              </a:rPr>
              <a:t> – меньше) за тот же период;</a:t>
            </a:r>
          </a:p>
          <a:p>
            <a:pPr lvl="0"/>
            <a:r>
              <a:rPr lang="ru-RU" sz="3800" dirty="0" smtClean="0">
                <a:latin typeface="GOST type B" pitchFamily="34" charset="0"/>
              </a:rPr>
              <a:t>производительность базового насоса составляет 590 м</a:t>
            </a:r>
            <a:r>
              <a:rPr lang="ru-RU" sz="3800" baseline="30000" dirty="0" smtClean="0">
                <a:latin typeface="GOST type B" pitchFamily="34" charset="0"/>
              </a:rPr>
              <a:t>3</a:t>
            </a:r>
            <a:r>
              <a:rPr lang="ru-RU" sz="3800" dirty="0" smtClean="0">
                <a:latin typeface="GOST type B" pitchFamily="34" charset="0"/>
              </a:rPr>
              <a:t>/ч, модернизированного – 690 м</a:t>
            </a:r>
            <a:r>
              <a:rPr lang="ru-RU" sz="3800" baseline="30000" dirty="0" smtClean="0">
                <a:latin typeface="GOST type B" pitchFamily="34" charset="0"/>
              </a:rPr>
              <a:t>3</a:t>
            </a:r>
            <a:r>
              <a:rPr lang="ru-RU" sz="3800" dirty="0" smtClean="0">
                <a:latin typeface="GOST type B" pitchFamily="34" charset="0"/>
              </a:rPr>
              <a:t>/ч, т.е на 17% больше.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0" y="1340768"/>
            <a:ext cx="9144000" cy="720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116632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СУБ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132856"/>
            <a:ext cx="3271287" cy="317478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44824"/>
            <a:ext cx="9144000" cy="3456384"/>
          </a:xfrm>
          <a:prstGeom prst="rect">
            <a:avLst/>
          </a:prstGeom>
          <a:solidFill>
            <a:schemeClr val="tx2">
              <a:lumMod val="20000"/>
              <a:lumOff val="80000"/>
              <a:alpha val="4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996952"/>
            <a:ext cx="3563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ST type B" pitchFamily="34" charset="0"/>
                <a:ea typeface="+mj-ea"/>
                <a:cs typeface="+mj-cs"/>
              </a:rPr>
              <a:t>Рабочие колеса грунтовых насосов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ST type B" pitchFamily="34" charset="0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1916832"/>
            <a:ext cx="3970784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Содержимое 3" descr="СУБ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9102" y="2636912"/>
            <a:ext cx="5494898" cy="2232248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550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Специальные насосы из композитов</vt:lpstr>
      <vt:lpstr>ООО СКБ «Мысль» предлагает изготовление из специальных композиционных материалов элементы насосных установок для работы с агрессивными рабочими средами. Мы изготавливаем корпуса, входные патрубки, рабочие колеса, элементы трубопроводной арматуры для работы с химически-активными, абразивными, горячими и прочими жидкостями в т.ч. пульпами и сильно загрязненными средами.</vt:lpstr>
      <vt:lpstr>Преимущества рабочих колес  насосов и вентиляторов из композиционных материалов перед аналогами из стали, чугуна и специальных сплавов: </vt:lpstr>
      <vt:lpstr>Слайд 4</vt:lpstr>
      <vt:lpstr>Эксплуатационные преимущества изделий из композиционных материалов</vt:lpstr>
      <vt:lpstr>Слайд 6</vt:lpstr>
      <vt:lpstr>Эксплуатационные преимущества изделий из композиционных материалов</vt:lpstr>
      <vt:lpstr>Экономические показатели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Специальные насосы из композитов</dc:title>
  <dc:creator>User\</dc:creator>
  <cp:lastModifiedBy>Admin</cp:lastModifiedBy>
  <cp:revision>28</cp:revision>
  <dcterms:created xsi:type="dcterms:W3CDTF">2014-12-11T06:19:50Z</dcterms:created>
  <dcterms:modified xsi:type="dcterms:W3CDTF">2015-11-18T11:14:30Z</dcterms:modified>
</cp:coreProperties>
</file>